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76" y="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65CD-7A4A-425A-BE3B-59F301AE09A7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A041-722A-4F95-A670-4299E81C07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0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65CD-7A4A-425A-BE3B-59F301AE09A7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A041-722A-4F95-A670-4299E81C07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213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65CD-7A4A-425A-BE3B-59F301AE09A7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A041-722A-4F95-A670-4299E81C07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85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65CD-7A4A-425A-BE3B-59F301AE09A7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A041-722A-4F95-A670-4299E81C07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2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65CD-7A4A-425A-BE3B-59F301AE09A7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A041-722A-4F95-A670-4299E81C07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61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65CD-7A4A-425A-BE3B-59F301AE09A7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A041-722A-4F95-A670-4299E81C07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6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65CD-7A4A-425A-BE3B-59F301AE09A7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A041-722A-4F95-A670-4299E81C07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8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65CD-7A4A-425A-BE3B-59F301AE09A7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A041-722A-4F95-A670-4299E81C07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982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65CD-7A4A-425A-BE3B-59F301AE09A7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A041-722A-4F95-A670-4299E81C07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04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65CD-7A4A-425A-BE3B-59F301AE09A7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A041-722A-4F95-A670-4299E81C07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708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65CD-7A4A-425A-BE3B-59F301AE09A7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A041-722A-4F95-A670-4299E81C07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E65CD-7A4A-425A-BE3B-59F301AE09A7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4A041-722A-4F95-A670-4299E81C07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3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1D5509-A34F-01EE-E34C-8B49B8DD28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AB3E86D7-A75D-4860-DF52-FC3CEAFEAD45}"/>
              </a:ext>
            </a:extLst>
          </p:cNvPr>
          <p:cNvSpPr/>
          <p:nvPr/>
        </p:nvSpPr>
        <p:spPr>
          <a:xfrm>
            <a:off x="0" y="-5156"/>
            <a:ext cx="12192000" cy="6863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Picture 2" descr="Trust buddy icon simple vector. Partnership business 14864740 Vector Art at  Vecteezy">
            <a:extLst>
              <a:ext uri="{FF2B5EF4-FFF2-40B4-BE49-F238E27FC236}">
                <a16:creationId xmlns:a16="http://schemas.microsoft.com/office/drawing/2014/main" id="{07D0FFB2-3831-1231-852A-C75B737C8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69240" y="1531093"/>
            <a:ext cx="626198" cy="626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Freeform 28">
            <a:extLst>
              <a:ext uri="{FF2B5EF4-FFF2-40B4-BE49-F238E27FC236}">
                <a16:creationId xmlns:a16="http://schemas.microsoft.com/office/drawing/2014/main" id="{2DE55EC5-0940-DF57-5AA5-6FCDAC88797E}"/>
              </a:ext>
            </a:extLst>
          </p:cNvPr>
          <p:cNvSpPr/>
          <p:nvPr/>
        </p:nvSpPr>
        <p:spPr>
          <a:xfrm>
            <a:off x="4457700" y="2933700"/>
            <a:ext cx="6296025" cy="2766721"/>
          </a:xfrm>
          <a:custGeom>
            <a:avLst/>
            <a:gdLst>
              <a:gd name="connsiteX0" fmla="*/ 0 w 6296025"/>
              <a:gd name="connsiteY0" fmla="*/ 2609850 h 2766721"/>
              <a:gd name="connsiteX1" fmla="*/ 1238250 w 6296025"/>
              <a:gd name="connsiteY1" fmla="*/ 2762250 h 2766721"/>
              <a:gd name="connsiteX2" fmla="*/ 2324100 w 6296025"/>
              <a:gd name="connsiteY2" fmla="*/ 2638425 h 2766721"/>
              <a:gd name="connsiteX3" fmla="*/ 3371850 w 6296025"/>
              <a:gd name="connsiteY3" fmla="*/ 1838325 h 2766721"/>
              <a:gd name="connsiteX4" fmla="*/ 4200525 w 6296025"/>
              <a:gd name="connsiteY4" fmla="*/ 1047750 h 2766721"/>
              <a:gd name="connsiteX5" fmla="*/ 5133975 w 6296025"/>
              <a:gd name="connsiteY5" fmla="*/ 628650 h 2766721"/>
              <a:gd name="connsiteX6" fmla="*/ 5915025 w 6296025"/>
              <a:gd name="connsiteY6" fmla="*/ 466725 h 2766721"/>
              <a:gd name="connsiteX7" fmla="*/ 6296025 w 6296025"/>
              <a:gd name="connsiteY7" fmla="*/ 0 h 2766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96025" h="2766721">
                <a:moveTo>
                  <a:pt x="0" y="2609850"/>
                </a:moveTo>
                <a:cubicBezTo>
                  <a:pt x="425450" y="2683669"/>
                  <a:pt x="850900" y="2757488"/>
                  <a:pt x="1238250" y="2762250"/>
                </a:cubicBezTo>
                <a:cubicBezTo>
                  <a:pt x="1625600" y="2767012"/>
                  <a:pt x="1968500" y="2792413"/>
                  <a:pt x="2324100" y="2638425"/>
                </a:cubicBezTo>
                <a:cubicBezTo>
                  <a:pt x="2679700" y="2484437"/>
                  <a:pt x="3059113" y="2103437"/>
                  <a:pt x="3371850" y="1838325"/>
                </a:cubicBezTo>
                <a:cubicBezTo>
                  <a:pt x="3684587" y="1573213"/>
                  <a:pt x="3906838" y="1249362"/>
                  <a:pt x="4200525" y="1047750"/>
                </a:cubicBezTo>
                <a:cubicBezTo>
                  <a:pt x="4494213" y="846137"/>
                  <a:pt x="4848225" y="725487"/>
                  <a:pt x="5133975" y="628650"/>
                </a:cubicBezTo>
                <a:cubicBezTo>
                  <a:pt x="5419725" y="531813"/>
                  <a:pt x="5721350" y="571500"/>
                  <a:pt x="5915025" y="466725"/>
                </a:cubicBezTo>
                <a:cubicBezTo>
                  <a:pt x="6108700" y="361950"/>
                  <a:pt x="6202362" y="180975"/>
                  <a:pt x="6296025" y="0"/>
                </a:cubicBezTo>
              </a:path>
            </a:pathLst>
          </a:custGeom>
          <a:noFill/>
          <a:ln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575FAC30-85E9-3318-31BE-64E6D3155496}"/>
              </a:ext>
            </a:extLst>
          </p:cNvPr>
          <p:cNvSpPr txBox="1"/>
          <p:nvPr/>
        </p:nvSpPr>
        <p:spPr>
          <a:xfrm>
            <a:off x="5158048" y="5428545"/>
            <a:ext cx="1603294" cy="35206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prstTxWarp prst="textArchDown">
              <a:avLst>
                <a:gd name="adj" fmla="val 169571"/>
              </a:avLst>
            </a:prstTxWarp>
            <a:spAutoFit/>
          </a:bodyPr>
          <a:lstStyle/>
          <a:p>
            <a:pPr algn="r"/>
            <a:r>
              <a:rPr lang="nl-NL" sz="800" spc="600" dirty="0">
                <a:solidFill>
                  <a:schemeClr val="accent6"/>
                </a:solidFill>
                <a:latin typeface="Roboto Slab" pitchFamily="2" charset="0"/>
                <a:ea typeface="Roboto Slab" pitchFamily="2" charset="0"/>
              </a:rPr>
              <a:t>Herdersroute</a:t>
            </a:r>
            <a:endParaRPr lang="en-US" sz="800" spc="600" dirty="0">
              <a:solidFill>
                <a:schemeClr val="accent6"/>
              </a:solidFill>
              <a:latin typeface="Roboto Slab" pitchFamily="2" charset="0"/>
              <a:ea typeface="Roboto Slab" pitchFamily="2" charset="0"/>
            </a:endParaRPr>
          </a:p>
        </p:txBody>
      </p:sp>
      <p:pic>
        <p:nvPicPr>
          <p:cNvPr id="1026" name="Picture 2" descr="Klavertje vier | Gratis Iconen">
            <a:extLst>
              <a:ext uri="{FF2B5EF4-FFF2-40B4-BE49-F238E27FC236}">
                <a16:creationId xmlns:a16="http://schemas.microsoft.com/office/drawing/2014/main" id="{0CBB948C-FC4C-1428-B223-54E867B494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5965"/>
          <a:stretch/>
        </p:blipFill>
        <p:spPr bwMode="auto">
          <a:xfrm>
            <a:off x="8328327" y="3892037"/>
            <a:ext cx="3529407" cy="296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6414CC66-FB1B-82DB-F768-19FBFDC4FB32}"/>
              </a:ext>
            </a:extLst>
          </p:cNvPr>
          <p:cNvCxnSpPr/>
          <p:nvPr/>
        </p:nvCxnSpPr>
        <p:spPr>
          <a:xfrm flipV="1">
            <a:off x="6606841" y="3958754"/>
            <a:ext cx="808997" cy="430581"/>
          </a:xfrm>
          <a:prstGeom prst="line">
            <a:avLst/>
          </a:prstGeom>
          <a:ln w="2540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0B3B161B-D48F-0D8C-029C-76B92D8AD5C2}"/>
              </a:ext>
            </a:extLst>
          </p:cNvPr>
          <p:cNvSpPr>
            <a:spLocks noChangeAspect="1"/>
          </p:cNvSpPr>
          <p:nvPr/>
        </p:nvSpPr>
        <p:spPr>
          <a:xfrm>
            <a:off x="1962591" y="3401952"/>
            <a:ext cx="2944062" cy="2944062"/>
          </a:xfrm>
          <a:prstGeom prst="ellipse">
            <a:avLst/>
          </a:prstGeom>
          <a:solidFill>
            <a:schemeClr val="accent1">
              <a:lumMod val="40000"/>
              <a:lumOff val="60000"/>
              <a:alpha val="23000"/>
            </a:schemeClr>
          </a:solidFill>
          <a:ln w="2540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60" name="Picture 12" descr="Christian People Community Hipster Vintage Vector Icon Illustration Stock  Illustration - Download Image Now - iStock">
            <a:extLst>
              <a:ext uri="{FF2B5EF4-FFF2-40B4-BE49-F238E27FC236}">
                <a16:creationId xmlns:a16="http://schemas.microsoft.com/office/drawing/2014/main" id="{DDFF9B16-331B-00F7-7B1A-C36A993B7D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biLevel thresh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77068" y="5588506"/>
            <a:ext cx="1134391" cy="786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Oval 23">
            <a:extLst>
              <a:ext uri="{FF2B5EF4-FFF2-40B4-BE49-F238E27FC236}">
                <a16:creationId xmlns:a16="http://schemas.microsoft.com/office/drawing/2014/main" id="{C436BE32-C73D-56AC-9B55-C23ADCB64FC3}"/>
              </a:ext>
            </a:extLst>
          </p:cNvPr>
          <p:cNvSpPr/>
          <p:nvPr/>
        </p:nvSpPr>
        <p:spPr>
          <a:xfrm rot="20233590">
            <a:off x="-52934" y="3468553"/>
            <a:ext cx="5153384" cy="3588490"/>
          </a:xfrm>
          <a:prstGeom prst="ellipse">
            <a:avLst/>
          </a:prstGeom>
          <a:solidFill>
            <a:schemeClr val="accent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34FA14-8386-D525-3B70-21DAED2435A4}"/>
              </a:ext>
            </a:extLst>
          </p:cNvPr>
          <p:cNvSpPr txBox="1"/>
          <p:nvPr/>
        </p:nvSpPr>
        <p:spPr>
          <a:xfrm>
            <a:off x="266700" y="190083"/>
            <a:ext cx="72918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6000" b="1" spc="300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Core Mellow" panose="020F0503030302020204" pitchFamily="34" charset="0"/>
                <a:ea typeface="Roboto Slab" pitchFamily="2" charset="0"/>
              </a:rPr>
              <a:t>ZORG ROUTEKAART</a:t>
            </a:r>
            <a:endParaRPr lang="en-US" sz="6000" b="1" spc="3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Core Mellow" panose="020F0503030302020204" pitchFamily="34" charset="0"/>
              <a:ea typeface="Roboto Slab" pitchFamily="2" charset="0"/>
            </a:endParaRPr>
          </a:p>
        </p:txBody>
      </p:sp>
      <p:pic>
        <p:nvPicPr>
          <p:cNvPr id="11" name="Afbeelding 3">
            <a:extLst>
              <a:ext uri="{FF2B5EF4-FFF2-40B4-BE49-F238E27FC236}">
                <a16:creationId xmlns:a16="http://schemas.microsoft.com/office/drawing/2014/main" id="{40918F4E-3423-7865-2757-CBF22C91C0B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04254" y="6527933"/>
            <a:ext cx="968541" cy="173646"/>
          </a:xfrm>
          <a:prstGeom prst="rect">
            <a:avLst/>
          </a:prstGeom>
        </p:spPr>
      </p:pic>
      <p:pic>
        <p:nvPicPr>
          <p:cNvPr id="2056" name="Picture 8" descr="Cell Groups | Grace Community Chapel">
            <a:extLst>
              <a:ext uri="{FF2B5EF4-FFF2-40B4-BE49-F238E27FC236}">
                <a16:creationId xmlns:a16="http://schemas.microsoft.com/office/drawing/2014/main" id="{C1611719-0E86-1FB6-08F1-A176345D92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1342" t="20230" r="21764" b="21292"/>
          <a:stretch/>
        </p:blipFill>
        <p:spPr bwMode="auto">
          <a:xfrm>
            <a:off x="2613875" y="5393243"/>
            <a:ext cx="639414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4864774-F606-4050-17E2-A170EE8D6371}"/>
              </a:ext>
            </a:extLst>
          </p:cNvPr>
          <p:cNvSpPr txBox="1"/>
          <p:nvPr/>
        </p:nvSpPr>
        <p:spPr>
          <a:xfrm>
            <a:off x="2570341" y="5112131"/>
            <a:ext cx="7264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100" dirty="0">
                <a:solidFill>
                  <a:schemeClr val="accent2">
                    <a:lumMod val="75000"/>
                  </a:schemeClr>
                </a:solidFill>
                <a:latin typeface="Roboto Slab" pitchFamily="2" charset="0"/>
                <a:ea typeface="Roboto Slab" pitchFamily="2" charset="0"/>
              </a:rPr>
              <a:t>Kringen</a:t>
            </a:r>
            <a:endParaRPr lang="en-US" sz="1100" dirty="0">
              <a:solidFill>
                <a:schemeClr val="accent2">
                  <a:lumMod val="75000"/>
                </a:schemeClr>
              </a:solidFill>
              <a:latin typeface="Roboto Slab" pitchFamily="2" charset="0"/>
              <a:ea typeface="Roboto Slab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95350B5-4D1E-9399-8D7F-83A22483EF48}"/>
              </a:ext>
            </a:extLst>
          </p:cNvPr>
          <p:cNvSpPr txBox="1"/>
          <p:nvPr/>
        </p:nvSpPr>
        <p:spPr>
          <a:xfrm>
            <a:off x="228975" y="5089981"/>
            <a:ext cx="16305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100" dirty="0">
                <a:latin typeface="Roboto Slab" pitchFamily="2" charset="0"/>
                <a:ea typeface="Roboto Slab" pitchFamily="2" charset="0"/>
              </a:rPr>
              <a:t>Gemeentebezoekers </a:t>
            </a:r>
          </a:p>
          <a:p>
            <a:pPr algn="ctr"/>
            <a:r>
              <a:rPr lang="nl-NL" sz="1100" dirty="0">
                <a:latin typeface="Roboto Slab" pitchFamily="2" charset="0"/>
                <a:ea typeface="Roboto Slab" pitchFamily="2" charset="0"/>
              </a:rPr>
              <a:t>in community-gebied</a:t>
            </a:r>
            <a:endParaRPr lang="en-US" sz="1100" dirty="0">
              <a:latin typeface="Roboto Slab" pitchFamily="2" charset="0"/>
              <a:ea typeface="Roboto Slab" pitchFamily="2" charset="0"/>
            </a:endParaRPr>
          </a:p>
        </p:txBody>
      </p:sp>
      <p:pic>
        <p:nvPicPr>
          <p:cNvPr id="2062" name="Picture 14" descr="Shepherd Icons - Free SVG &amp; PNG Shepherd Images - Noun Project">
            <a:extLst>
              <a:ext uri="{FF2B5EF4-FFF2-40B4-BE49-F238E27FC236}">
                <a16:creationId xmlns:a16="http://schemas.microsoft.com/office/drawing/2014/main" id="{B48C2DEF-1789-801F-6619-D9AD78360C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79698" y="4924321"/>
            <a:ext cx="689290" cy="689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E8276EB9-B34F-0925-52FF-BB7EDE25F554}"/>
              </a:ext>
            </a:extLst>
          </p:cNvPr>
          <p:cNvSpPr txBox="1"/>
          <p:nvPr/>
        </p:nvSpPr>
        <p:spPr>
          <a:xfrm>
            <a:off x="3971936" y="4662711"/>
            <a:ext cx="6447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100" dirty="0">
                <a:solidFill>
                  <a:schemeClr val="accent6"/>
                </a:solidFill>
                <a:latin typeface="Roboto Slab" pitchFamily="2" charset="0"/>
                <a:ea typeface="Roboto Slab" pitchFamily="2" charset="0"/>
              </a:rPr>
              <a:t>Herder</a:t>
            </a:r>
            <a:endParaRPr lang="en-US" sz="1100" dirty="0">
              <a:solidFill>
                <a:schemeClr val="accent6"/>
              </a:solidFill>
              <a:latin typeface="Roboto Slab" pitchFamily="2" charset="0"/>
              <a:ea typeface="Roboto Slab" pitchFamily="2" charset="0"/>
            </a:endParaRPr>
          </a:p>
        </p:txBody>
      </p:sp>
      <p:pic>
        <p:nvPicPr>
          <p:cNvPr id="2064" name="Picture 16" descr="Community, leader, leadership, manager, media, network, social icon -  Download on Iconfinder">
            <a:extLst>
              <a:ext uri="{FF2B5EF4-FFF2-40B4-BE49-F238E27FC236}">
                <a16:creationId xmlns:a16="http://schemas.microsoft.com/office/drawing/2014/main" id="{BB0D50D4-7A2D-3CD1-34DE-B761E83CBF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94779" y="3497579"/>
            <a:ext cx="679685" cy="679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AFFB479D-02EF-0BDF-380E-63D656484FDB}"/>
              </a:ext>
            </a:extLst>
          </p:cNvPr>
          <p:cNvSpPr txBox="1"/>
          <p:nvPr/>
        </p:nvSpPr>
        <p:spPr>
          <a:xfrm>
            <a:off x="2754787" y="4172049"/>
            <a:ext cx="1359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100" dirty="0">
                <a:solidFill>
                  <a:schemeClr val="accent1"/>
                </a:solidFill>
                <a:latin typeface="Roboto Slab" pitchFamily="2" charset="0"/>
                <a:ea typeface="Roboto Slab" pitchFamily="2" charset="0"/>
              </a:rPr>
              <a:t>Communityleider</a:t>
            </a:r>
            <a:endParaRPr lang="en-US" sz="1100" dirty="0">
              <a:solidFill>
                <a:schemeClr val="accent1"/>
              </a:solidFill>
              <a:latin typeface="Roboto Slab" pitchFamily="2" charset="0"/>
              <a:ea typeface="Roboto Slab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269E352-E7DA-DDAB-E99E-DC3AB41DDF6A}"/>
              </a:ext>
            </a:extLst>
          </p:cNvPr>
          <p:cNvSpPr txBox="1"/>
          <p:nvPr/>
        </p:nvSpPr>
        <p:spPr>
          <a:xfrm>
            <a:off x="9203586" y="317425"/>
            <a:ext cx="26692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i="1" u="sng" dirty="0">
                <a:latin typeface="Roboto Slab" pitchFamily="2" charset="0"/>
                <a:ea typeface="Roboto Slab" pitchFamily="2" charset="0"/>
              </a:rPr>
              <a:t>Filipenzen 4:7 (HSV)</a:t>
            </a:r>
            <a:endParaRPr lang="en-US" sz="1000" i="1" dirty="0">
              <a:latin typeface="Roboto Slab" pitchFamily="2" charset="0"/>
              <a:ea typeface="Roboto Slab" pitchFamily="2" charset="0"/>
            </a:endParaRPr>
          </a:p>
          <a:p>
            <a:pPr algn="r"/>
            <a:r>
              <a:rPr lang="nl-NL" sz="1000" i="1" dirty="0">
                <a:latin typeface="Roboto Slab" pitchFamily="2" charset="0"/>
                <a:ea typeface="Roboto Slab" pitchFamily="2" charset="0"/>
              </a:rPr>
              <a:t>...en de vrede van God, </a:t>
            </a:r>
          </a:p>
          <a:p>
            <a:pPr algn="r"/>
            <a:r>
              <a:rPr lang="nl-NL" sz="1000" i="1" dirty="0">
                <a:latin typeface="Roboto Slab" pitchFamily="2" charset="0"/>
                <a:ea typeface="Roboto Slab" pitchFamily="2" charset="0"/>
              </a:rPr>
              <a:t>die alle begrip te boven gaat, </a:t>
            </a:r>
          </a:p>
          <a:p>
            <a:pPr algn="r"/>
            <a:r>
              <a:rPr lang="nl-NL" sz="1000" i="1" dirty="0">
                <a:latin typeface="Roboto Slab" pitchFamily="2" charset="0"/>
                <a:ea typeface="Roboto Slab" pitchFamily="2" charset="0"/>
              </a:rPr>
              <a:t>zal uw harten en uw gedachten bewaken in Christus Jezus.</a:t>
            </a:r>
            <a:endParaRPr lang="en-US" sz="1000" i="1" dirty="0">
              <a:latin typeface="Roboto Slab" pitchFamily="2" charset="0"/>
              <a:ea typeface="Roboto Slab" pitchFamily="2" charset="0"/>
            </a:endParaRPr>
          </a:p>
          <a:p>
            <a:pPr algn="r"/>
            <a:endParaRPr lang="en-US" sz="1000" i="1" dirty="0">
              <a:latin typeface="Roboto Slab" pitchFamily="2" charset="0"/>
              <a:ea typeface="Roboto Slab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5B59E32-A72D-8376-9542-4001D2B272C9}"/>
              </a:ext>
            </a:extLst>
          </p:cNvPr>
          <p:cNvSpPr txBox="1"/>
          <p:nvPr/>
        </p:nvSpPr>
        <p:spPr>
          <a:xfrm rot="20706665">
            <a:off x="1560561" y="6074567"/>
            <a:ext cx="9060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000" dirty="0">
                <a:solidFill>
                  <a:schemeClr val="accent4"/>
                </a:solidFill>
                <a:latin typeface="Core Mellow" panose="020F0503030302020204" pitchFamily="34" charset="0"/>
              </a:rPr>
              <a:t>ZORG ROUTE</a:t>
            </a:r>
            <a:endParaRPr lang="en-US" sz="1000" dirty="0">
              <a:solidFill>
                <a:schemeClr val="accent4"/>
              </a:solidFill>
              <a:latin typeface="Core Mellow" panose="020F05030303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CDF2C1B-EF15-6D34-125E-04CFB5BEAFD3}"/>
              </a:ext>
            </a:extLst>
          </p:cNvPr>
          <p:cNvSpPr txBox="1"/>
          <p:nvPr/>
        </p:nvSpPr>
        <p:spPr>
          <a:xfrm rot="18226223">
            <a:off x="1944114" y="4072742"/>
            <a:ext cx="974947" cy="256541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11387038"/>
              </a:avLst>
            </a:prstTxWarp>
            <a:spAutoFit/>
          </a:bodyPr>
          <a:lstStyle/>
          <a:p>
            <a:pPr algn="ctr"/>
            <a:r>
              <a:rPr lang="nl-NL" sz="800" spc="600" dirty="0">
                <a:solidFill>
                  <a:schemeClr val="accent1"/>
                </a:solidFill>
                <a:latin typeface="Roboto Slab" pitchFamily="2" charset="0"/>
                <a:ea typeface="Roboto Slab" pitchFamily="2" charset="0"/>
              </a:rPr>
              <a:t>Community</a:t>
            </a:r>
            <a:endParaRPr lang="en-US" sz="800" spc="600" dirty="0">
              <a:solidFill>
                <a:schemeClr val="accent1"/>
              </a:solidFill>
              <a:latin typeface="Roboto Slab" pitchFamily="2" charset="0"/>
              <a:ea typeface="Roboto Slab" pitchFamily="2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FBB5156-2A7B-34F5-A8CB-DA4AA8C56640}"/>
              </a:ext>
            </a:extLst>
          </p:cNvPr>
          <p:cNvGrpSpPr/>
          <p:nvPr/>
        </p:nvGrpSpPr>
        <p:grpSpPr>
          <a:xfrm>
            <a:off x="5531972" y="3585863"/>
            <a:ext cx="1076848" cy="1076848"/>
            <a:chOff x="5063858" y="3565915"/>
            <a:chExt cx="1076848" cy="1076848"/>
          </a:xfrm>
        </p:grpSpPr>
        <p:pic>
          <p:nvPicPr>
            <p:cNvPr id="2066" name="Picture 18" descr="Loket | Gratis Iconen">
              <a:extLst>
                <a:ext uri="{FF2B5EF4-FFF2-40B4-BE49-F238E27FC236}">
                  <a16:creationId xmlns:a16="http://schemas.microsoft.com/office/drawing/2014/main" id="{E239A32C-6D8E-6C77-0E8C-D66F2CCA95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68849" y="3938805"/>
              <a:ext cx="671767" cy="6717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 descr="Gate - Free entertainment icons">
              <a:extLst>
                <a:ext uri="{FF2B5EF4-FFF2-40B4-BE49-F238E27FC236}">
                  <a16:creationId xmlns:a16="http://schemas.microsoft.com/office/drawing/2014/main" id="{D21DE7E6-1A4E-6EE8-5F37-728184D85C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3858" y="3565915"/>
              <a:ext cx="1076848" cy="10768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28" name="Picture 4" descr="Church Icon Design for a Company by cristinaDPI | Design #5408468">
            <a:extLst>
              <a:ext uri="{FF2B5EF4-FFF2-40B4-BE49-F238E27FC236}">
                <a16:creationId xmlns:a16="http://schemas.microsoft.com/office/drawing/2014/main" id="{DD64E956-586F-8579-F5B3-953FC58EDE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446406" y="1453163"/>
            <a:ext cx="617536" cy="619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TextBox 90">
            <a:extLst>
              <a:ext uri="{FF2B5EF4-FFF2-40B4-BE49-F238E27FC236}">
                <a16:creationId xmlns:a16="http://schemas.microsoft.com/office/drawing/2014/main" id="{103406A4-6BFF-3FAC-72EF-B4F03A6DEBD6}"/>
              </a:ext>
            </a:extLst>
          </p:cNvPr>
          <p:cNvSpPr txBox="1"/>
          <p:nvPr/>
        </p:nvSpPr>
        <p:spPr>
          <a:xfrm>
            <a:off x="10134944" y="2160736"/>
            <a:ext cx="12283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900" dirty="0">
                <a:latin typeface="Roboto Slab" pitchFamily="2" charset="0"/>
                <a:ea typeface="Roboto Slab" pitchFamily="2" charset="0"/>
              </a:rPr>
              <a:t>Ziekenzalving</a:t>
            </a:r>
          </a:p>
          <a:p>
            <a:pPr algn="ctr"/>
            <a:endParaRPr lang="nl-NL" sz="900" dirty="0">
              <a:latin typeface="Roboto Slab" pitchFamily="2" charset="0"/>
              <a:ea typeface="Roboto Slab" pitchFamily="2" charset="0"/>
            </a:endParaRPr>
          </a:p>
          <a:p>
            <a:pPr algn="ctr"/>
            <a:endParaRPr lang="nl-NL" sz="800" dirty="0">
              <a:latin typeface="Roboto Slab" pitchFamily="2" charset="0"/>
              <a:ea typeface="Roboto Slab" pitchFamily="2" charset="0"/>
            </a:endParaRPr>
          </a:p>
          <a:p>
            <a:pPr algn="ctr"/>
            <a:r>
              <a:rPr lang="nl-NL" sz="700" i="1" dirty="0">
                <a:latin typeface="Roboto Slab" pitchFamily="2" charset="0"/>
                <a:ea typeface="Roboto Slab" pitchFamily="2" charset="0"/>
              </a:rPr>
              <a:t>Pastorale Oudsten / Opzieners</a:t>
            </a:r>
          </a:p>
        </p:txBody>
      </p:sp>
      <p:pic>
        <p:nvPicPr>
          <p:cNvPr id="2074" name="Picture 26" descr="You Must Get this Jesus Cross Wall Art to Display in Your Home! - RealSteel  Center">
            <a:extLst>
              <a:ext uri="{FF2B5EF4-FFF2-40B4-BE49-F238E27FC236}">
                <a16:creationId xmlns:a16="http://schemas.microsoft.com/office/drawing/2014/main" id="{EC8090A5-9A67-346F-FD8A-0B2E5E2CA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52994" y="1371202"/>
            <a:ext cx="790934" cy="790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599B9B96-C33D-FF63-B6C3-29CEB995B8D7}"/>
              </a:ext>
            </a:extLst>
          </p:cNvPr>
          <p:cNvSpPr txBox="1"/>
          <p:nvPr/>
        </p:nvSpPr>
        <p:spPr>
          <a:xfrm>
            <a:off x="8392007" y="2158283"/>
            <a:ext cx="91403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900" dirty="0">
                <a:latin typeface="Roboto Slab" pitchFamily="2" charset="0"/>
                <a:ea typeface="Roboto Slab" pitchFamily="2" charset="0"/>
              </a:rPr>
              <a:t>(Bevrijdings) </a:t>
            </a:r>
          </a:p>
          <a:p>
            <a:pPr algn="ctr"/>
            <a:r>
              <a:rPr lang="nl-NL" sz="900" dirty="0">
                <a:latin typeface="Roboto Slab" pitchFamily="2" charset="0"/>
                <a:ea typeface="Roboto Slab" pitchFamily="2" charset="0"/>
              </a:rPr>
              <a:t>Pastoraat</a:t>
            </a:r>
          </a:p>
          <a:p>
            <a:pPr algn="ctr"/>
            <a:endParaRPr lang="nl-NL" sz="900" dirty="0">
              <a:latin typeface="Roboto Slab" pitchFamily="2" charset="0"/>
              <a:ea typeface="Roboto Slab" pitchFamily="2" charset="0"/>
            </a:endParaRPr>
          </a:p>
          <a:p>
            <a:pPr algn="ctr"/>
            <a:r>
              <a:rPr lang="nl-NL" sz="600" i="1" dirty="0">
                <a:latin typeface="Roboto Slab" pitchFamily="2" charset="0"/>
                <a:ea typeface="Roboto Slab" pitchFamily="2" charset="0"/>
              </a:rPr>
              <a:t>Ben </a:t>
            </a:r>
            <a:r>
              <a:rPr lang="nl-NL" sz="600" i="1" dirty="0" err="1">
                <a:latin typeface="Roboto Slab" pitchFamily="2" charset="0"/>
                <a:ea typeface="Roboto Slab" pitchFamily="2" charset="0"/>
              </a:rPr>
              <a:t>Mooibroek</a:t>
            </a:r>
            <a:endParaRPr lang="nl-NL" sz="600" i="1" dirty="0">
              <a:latin typeface="Roboto Slab" pitchFamily="2" charset="0"/>
              <a:ea typeface="Roboto Slab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A69CAE2-4A22-5BCE-CB2F-8A7CB6A2232D}"/>
              </a:ext>
            </a:extLst>
          </p:cNvPr>
          <p:cNvSpPr txBox="1"/>
          <p:nvPr/>
        </p:nvSpPr>
        <p:spPr>
          <a:xfrm>
            <a:off x="9282446" y="2160736"/>
            <a:ext cx="78899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900" dirty="0">
                <a:latin typeface="Roboto Slab" pitchFamily="2" charset="0"/>
                <a:ea typeface="Roboto Slab" pitchFamily="2" charset="0"/>
              </a:rPr>
              <a:t>Maatjes</a:t>
            </a:r>
          </a:p>
          <a:p>
            <a:pPr algn="ctr"/>
            <a:endParaRPr lang="nl-NL" sz="900" dirty="0">
              <a:latin typeface="Roboto Slab" pitchFamily="2" charset="0"/>
              <a:ea typeface="Roboto Slab" pitchFamily="2" charset="0"/>
            </a:endParaRPr>
          </a:p>
          <a:p>
            <a:pPr algn="ctr"/>
            <a:endParaRPr lang="nl-NL" sz="900" dirty="0">
              <a:latin typeface="Roboto Slab" pitchFamily="2" charset="0"/>
              <a:ea typeface="Roboto Slab" pitchFamily="2" charset="0"/>
            </a:endParaRPr>
          </a:p>
          <a:p>
            <a:pPr algn="ctr"/>
            <a:r>
              <a:rPr lang="nl-NL" sz="600" i="1" dirty="0">
                <a:latin typeface="Roboto Slab" pitchFamily="2" charset="0"/>
                <a:ea typeface="Roboto Slab" pitchFamily="2" charset="0"/>
              </a:rPr>
              <a:t>Gijs </a:t>
            </a:r>
            <a:r>
              <a:rPr lang="nl-NL" sz="600" i="1" dirty="0" err="1">
                <a:latin typeface="Roboto Slab" pitchFamily="2" charset="0"/>
                <a:ea typeface="Roboto Slab" pitchFamily="2" charset="0"/>
              </a:rPr>
              <a:t>Bruinewoud</a:t>
            </a:r>
            <a:endParaRPr lang="nl-NL" sz="600" i="1" dirty="0">
              <a:latin typeface="Roboto Slab" pitchFamily="2" charset="0"/>
              <a:ea typeface="Roboto Slab" pitchFamily="2" charset="0"/>
            </a:endParaRPr>
          </a:p>
        </p:txBody>
      </p:sp>
      <p:pic>
        <p:nvPicPr>
          <p:cNvPr id="2080" name="Picture 32" descr="Third-Party Security | Assurit Cybersecurity">
            <a:extLst>
              <a:ext uri="{FF2B5EF4-FFF2-40B4-BE49-F238E27FC236}">
                <a16:creationId xmlns:a16="http://schemas.microsoft.com/office/drawing/2014/main" id="{24759B5D-D897-995E-FE26-8C2CE5EEE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6132" y="1485485"/>
            <a:ext cx="522487" cy="537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721A7543-3DE0-47AB-DCD6-7AEE7357ADFD}"/>
              </a:ext>
            </a:extLst>
          </p:cNvPr>
          <p:cNvSpPr txBox="1"/>
          <p:nvPr/>
        </p:nvSpPr>
        <p:spPr>
          <a:xfrm>
            <a:off x="5394871" y="2150310"/>
            <a:ext cx="936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900" dirty="0">
                <a:solidFill>
                  <a:schemeClr val="accent5">
                    <a:lumMod val="75000"/>
                  </a:schemeClr>
                </a:solidFill>
                <a:latin typeface="Roboto Slab" pitchFamily="2" charset="0"/>
                <a:ea typeface="Roboto Slab" pitchFamily="2" charset="0"/>
              </a:rPr>
              <a:t>Externe </a:t>
            </a:r>
          </a:p>
          <a:p>
            <a:pPr algn="ctr"/>
            <a:r>
              <a:rPr lang="nl-NL" sz="900" dirty="0">
                <a:solidFill>
                  <a:schemeClr val="accent5">
                    <a:lumMod val="75000"/>
                  </a:schemeClr>
                </a:solidFill>
                <a:latin typeface="Roboto Slab" pitchFamily="2" charset="0"/>
                <a:ea typeface="Roboto Slab" pitchFamily="2" charset="0"/>
              </a:rPr>
              <a:t>Organisaties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6A6C2D2-FF08-8B3B-0592-B5E3A0C9EBD7}"/>
              </a:ext>
            </a:extLst>
          </p:cNvPr>
          <p:cNvSpPr/>
          <p:nvPr/>
        </p:nvSpPr>
        <p:spPr>
          <a:xfrm>
            <a:off x="8355494" y="1347430"/>
            <a:ext cx="2955123" cy="1579106"/>
          </a:xfrm>
          <a:prstGeom prst="rect">
            <a:avLst/>
          </a:prstGeom>
          <a:solidFill>
            <a:schemeClr val="accent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9ADEB55-B3A4-0BDB-6D2B-0F6F2156C09F}"/>
              </a:ext>
            </a:extLst>
          </p:cNvPr>
          <p:cNvSpPr>
            <a:spLocks noChangeAspect="1"/>
          </p:cNvSpPr>
          <p:nvPr/>
        </p:nvSpPr>
        <p:spPr>
          <a:xfrm>
            <a:off x="9625993" y="2880975"/>
            <a:ext cx="90000" cy="90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F1C93CE-99E3-CA72-B7C3-4226E6CB8621}"/>
              </a:ext>
            </a:extLst>
          </p:cNvPr>
          <p:cNvSpPr>
            <a:spLocks noChangeAspect="1"/>
          </p:cNvSpPr>
          <p:nvPr/>
        </p:nvSpPr>
        <p:spPr>
          <a:xfrm>
            <a:off x="8803461" y="2880975"/>
            <a:ext cx="90000" cy="90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B8CF67D-FB98-57AF-A1D4-F9FC0D7E1C74}"/>
              </a:ext>
            </a:extLst>
          </p:cNvPr>
          <p:cNvSpPr txBox="1"/>
          <p:nvPr/>
        </p:nvSpPr>
        <p:spPr>
          <a:xfrm>
            <a:off x="9224424" y="4324591"/>
            <a:ext cx="986167" cy="5078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nl-NL" sz="900" b="1" dirty="0">
                <a:solidFill>
                  <a:schemeClr val="accent6">
                    <a:lumMod val="50000"/>
                  </a:schemeClr>
                </a:solidFill>
                <a:latin typeface="Roboto Slab" pitchFamily="2" charset="0"/>
                <a:ea typeface="Roboto Slab" pitchFamily="2" charset="0"/>
              </a:rPr>
              <a:t>Pastorale </a:t>
            </a:r>
          </a:p>
          <a:p>
            <a:pPr algn="ctr"/>
            <a:r>
              <a:rPr lang="nl-NL" sz="900" b="1" dirty="0">
                <a:solidFill>
                  <a:schemeClr val="accent6">
                    <a:lumMod val="50000"/>
                  </a:schemeClr>
                </a:solidFill>
                <a:latin typeface="Roboto Slab" pitchFamily="2" charset="0"/>
                <a:ea typeface="Roboto Slab" pitchFamily="2" charset="0"/>
              </a:rPr>
              <a:t>Oudsten</a:t>
            </a:r>
          </a:p>
          <a:p>
            <a:pPr algn="ctr"/>
            <a:r>
              <a:rPr lang="nl-NL" sz="900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  <a:t>Fokko de Jong</a:t>
            </a:r>
            <a:endParaRPr lang="en-US" sz="900" dirty="0">
              <a:solidFill>
                <a:schemeClr val="bg1"/>
              </a:solidFill>
              <a:latin typeface="Roboto Slab" pitchFamily="2" charset="0"/>
              <a:ea typeface="Roboto Slab" pitchFamily="2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1A658A6-C93C-5623-EC99-AADFEF3693B5}"/>
              </a:ext>
            </a:extLst>
          </p:cNvPr>
          <p:cNvSpPr txBox="1"/>
          <p:nvPr/>
        </p:nvSpPr>
        <p:spPr>
          <a:xfrm>
            <a:off x="10162597" y="3790192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chemeClr val="accent6">
                    <a:lumMod val="50000"/>
                  </a:schemeClr>
                </a:solidFill>
                <a:latin typeface="Roboto Slab" pitchFamily="2" charset="0"/>
                <a:ea typeface="Roboto Slab" pitchFamily="2" charset="0"/>
              </a:rPr>
              <a:t>ZORG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Roboto Slab" pitchFamily="2" charset="0"/>
              <a:ea typeface="Roboto Slab" pitchFamily="2" charset="0"/>
            </a:endParaRP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CC959BDF-A4C1-E071-D3AC-DAE20A4A43FB}"/>
              </a:ext>
            </a:extLst>
          </p:cNvPr>
          <p:cNvGrpSpPr/>
          <p:nvPr/>
        </p:nvGrpSpPr>
        <p:grpSpPr>
          <a:xfrm>
            <a:off x="304800" y="1347430"/>
            <a:ext cx="2051442" cy="1780620"/>
            <a:chOff x="304800" y="1347430"/>
            <a:chExt cx="2051442" cy="1780620"/>
          </a:xfrm>
        </p:grpSpPr>
        <p:pic>
          <p:nvPicPr>
            <p:cNvPr id="58" name="Picture 16" descr="Community, leader, leadership, manager, media, network, social icon -  Download on Iconfinder">
              <a:extLst>
                <a:ext uri="{FF2B5EF4-FFF2-40B4-BE49-F238E27FC236}">
                  <a16:creationId xmlns:a16="http://schemas.microsoft.com/office/drawing/2014/main" id="{8EC6B365-FE6A-3CA0-09FB-1F45C6188E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3803" y="2310494"/>
              <a:ext cx="476250" cy="476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62F693D8-AD6D-1471-57BC-5C422DC418BD}"/>
                </a:ext>
              </a:extLst>
            </p:cNvPr>
            <p:cNvSpPr txBox="1"/>
            <p:nvPr/>
          </p:nvSpPr>
          <p:spPr>
            <a:xfrm>
              <a:off x="304800" y="2117586"/>
              <a:ext cx="103425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800" dirty="0">
                  <a:solidFill>
                    <a:schemeClr val="accent1"/>
                  </a:solidFill>
                  <a:latin typeface="Roboto Slab" pitchFamily="2" charset="0"/>
                  <a:ea typeface="Roboto Slab" pitchFamily="2" charset="0"/>
                </a:rPr>
                <a:t>Communityleider</a:t>
              </a:r>
              <a:endParaRPr lang="en-US" sz="800" dirty="0">
                <a:solidFill>
                  <a:schemeClr val="accent1"/>
                </a:solidFill>
                <a:latin typeface="Roboto Slab" pitchFamily="2" charset="0"/>
                <a:ea typeface="Roboto Slab" pitchFamily="2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4A0506B0-EE1B-3F3A-D80B-15A4BFCAC654}"/>
                </a:ext>
              </a:extLst>
            </p:cNvPr>
            <p:cNvSpPr txBox="1"/>
            <p:nvPr/>
          </p:nvSpPr>
          <p:spPr>
            <a:xfrm>
              <a:off x="1589053" y="2121501"/>
              <a:ext cx="51648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800" dirty="0">
                  <a:solidFill>
                    <a:schemeClr val="accent6"/>
                  </a:solidFill>
                  <a:latin typeface="Roboto Slab" pitchFamily="2" charset="0"/>
                  <a:ea typeface="Roboto Slab" pitchFamily="2" charset="0"/>
                </a:rPr>
                <a:t>Herder</a:t>
              </a:r>
              <a:endParaRPr lang="en-US" sz="800" dirty="0">
                <a:solidFill>
                  <a:schemeClr val="accent6"/>
                </a:solidFill>
                <a:latin typeface="Roboto Slab" pitchFamily="2" charset="0"/>
                <a:ea typeface="Roboto Slab" pitchFamily="2" charset="0"/>
              </a:endParaRPr>
            </a:p>
          </p:txBody>
        </p:sp>
        <p:pic>
          <p:nvPicPr>
            <p:cNvPr id="61" name="Picture 14" descr="Shepherd Icons - Free SVG &amp; PNG Shepherd Images - Noun Project">
              <a:extLst>
                <a:ext uri="{FF2B5EF4-FFF2-40B4-BE49-F238E27FC236}">
                  <a16:creationId xmlns:a16="http://schemas.microsoft.com/office/drawing/2014/main" id="{1BBE0BAA-A26F-433C-765B-C67164963D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3443" y="2329215"/>
              <a:ext cx="417248" cy="417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10AA70D9-CFB2-0C27-E3E4-9D8567CF274F}"/>
                </a:ext>
              </a:extLst>
            </p:cNvPr>
            <p:cNvSpPr txBox="1"/>
            <p:nvPr/>
          </p:nvSpPr>
          <p:spPr>
            <a:xfrm>
              <a:off x="311211" y="2786744"/>
              <a:ext cx="102784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800" dirty="0">
                  <a:solidFill>
                    <a:schemeClr val="accent1"/>
                  </a:solidFill>
                  <a:latin typeface="Roboto Slab" pitchFamily="2" charset="0"/>
                  <a:ea typeface="Roboto Slab" pitchFamily="2" charset="0"/>
                </a:rPr>
                <a:t>Bestuurlijk</a:t>
              </a:r>
            </a:p>
            <a:p>
              <a:pPr algn="ctr"/>
              <a:r>
                <a:rPr lang="nl-NL" sz="800" dirty="0">
                  <a:solidFill>
                    <a:schemeClr val="accent1"/>
                  </a:solidFill>
                  <a:latin typeface="Roboto Slab" pitchFamily="2" charset="0"/>
                  <a:ea typeface="Roboto Slab" pitchFamily="2" charset="0"/>
                </a:rPr>
                <a:t>Verantwoordelijk</a:t>
              </a:r>
              <a:endParaRPr lang="en-US" sz="800" dirty="0">
                <a:solidFill>
                  <a:schemeClr val="accent1"/>
                </a:solidFill>
                <a:latin typeface="Roboto Slab" pitchFamily="2" charset="0"/>
                <a:ea typeface="Roboto Slab" pitchFamily="2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8F59FE1F-B6AF-61A6-C785-3024039E345A}"/>
                </a:ext>
              </a:extLst>
            </p:cNvPr>
            <p:cNvSpPr txBox="1"/>
            <p:nvPr/>
          </p:nvSpPr>
          <p:spPr>
            <a:xfrm>
              <a:off x="1328396" y="2789496"/>
              <a:ext cx="102784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800" dirty="0">
                  <a:solidFill>
                    <a:schemeClr val="accent6"/>
                  </a:solidFill>
                  <a:latin typeface="Roboto Slab" pitchFamily="2" charset="0"/>
                  <a:ea typeface="Roboto Slab" pitchFamily="2" charset="0"/>
                </a:rPr>
                <a:t>Pastoraal</a:t>
              </a:r>
            </a:p>
            <a:p>
              <a:pPr algn="ctr"/>
              <a:r>
                <a:rPr lang="nl-NL" sz="800" dirty="0">
                  <a:solidFill>
                    <a:schemeClr val="accent6"/>
                  </a:solidFill>
                  <a:latin typeface="Roboto Slab" pitchFamily="2" charset="0"/>
                  <a:ea typeface="Roboto Slab" pitchFamily="2" charset="0"/>
                </a:rPr>
                <a:t>Verantwoordelijk</a:t>
              </a:r>
              <a:endParaRPr lang="en-US" sz="800" dirty="0">
                <a:solidFill>
                  <a:schemeClr val="accent6"/>
                </a:solidFill>
                <a:latin typeface="Roboto Slab" pitchFamily="2" charset="0"/>
                <a:ea typeface="Roboto Slab" pitchFamily="2" charset="0"/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6D807D5C-661D-9F06-0694-CB53C6775727}"/>
                </a:ext>
              </a:extLst>
            </p:cNvPr>
            <p:cNvSpPr txBox="1"/>
            <p:nvPr/>
          </p:nvSpPr>
          <p:spPr>
            <a:xfrm>
              <a:off x="621731" y="1347430"/>
              <a:ext cx="1438254" cy="408623"/>
            </a:xfrm>
            <a:prstGeom prst="roundRect">
              <a:avLst/>
            </a:prstGeom>
            <a:noFill/>
            <a:ln>
              <a:solidFill>
                <a:schemeClr val="accent5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900" b="1" dirty="0">
                  <a:latin typeface="Roboto Slab" pitchFamily="2" charset="0"/>
                  <a:ea typeface="Roboto Slab" pitchFamily="2" charset="0"/>
                </a:rPr>
                <a:t>Pastor Gemeenteleven</a:t>
              </a:r>
            </a:p>
            <a:p>
              <a:pPr algn="ctr"/>
              <a:r>
                <a:rPr lang="nl-NL" sz="900" dirty="0">
                  <a:latin typeface="Roboto Slab" pitchFamily="2" charset="0"/>
                  <a:ea typeface="Roboto Slab" pitchFamily="2" charset="0"/>
                </a:rPr>
                <a:t>Alice Kremer</a:t>
              </a:r>
              <a:endParaRPr lang="en-US" sz="900" dirty="0">
                <a:latin typeface="Roboto Slab" pitchFamily="2" charset="0"/>
                <a:ea typeface="Roboto Slab" pitchFamily="2" charset="0"/>
              </a:endParaRPr>
            </a:p>
          </p:txBody>
        </p: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6F9D1053-2BED-98D7-9AE4-CB493834D7C2}"/>
                </a:ext>
              </a:extLst>
            </p:cNvPr>
            <p:cNvCxnSpPr>
              <a:stCxn id="97" idx="2"/>
            </p:cNvCxnSpPr>
            <p:nvPr/>
          </p:nvCxnSpPr>
          <p:spPr>
            <a:xfrm>
              <a:off x="1340858" y="1756053"/>
              <a:ext cx="0" cy="15882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C9B2A364-0365-D89D-F5BB-12270A8EC296}"/>
                </a:ext>
              </a:extLst>
            </p:cNvPr>
            <p:cNvCxnSpPr/>
            <p:nvPr/>
          </p:nvCxnSpPr>
          <p:spPr>
            <a:xfrm>
              <a:off x="825125" y="1912636"/>
              <a:ext cx="1028090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C87C3FEB-81E4-68C6-8E43-094DD745A9D4}"/>
                </a:ext>
              </a:extLst>
            </p:cNvPr>
            <p:cNvCxnSpPr/>
            <p:nvPr/>
          </p:nvCxnSpPr>
          <p:spPr>
            <a:xfrm>
              <a:off x="826563" y="1912636"/>
              <a:ext cx="0" cy="16218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8CEBC8D7-7110-7D59-AB13-027FD2AA282A}"/>
                </a:ext>
              </a:extLst>
            </p:cNvPr>
            <p:cNvCxnSpPr/>
            <p:nvPr/>
          </p:nvCxnSpPr>
          <p:spPr>
            <a:xfrm>
              <a:off x="1850018" y="1912636"/>
              <a:ext cx="0" cy="16218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ED12286-FC6A-73B2-9153-28B579AE0A34}"/>
              </a:ext>
            </a:extLst>
          </p:cNvPr>
          <p:cNvCxnSpPr/>
          <p:nvPr/>
        </p:nvCxnSpPr>
        <p:spPr>
          <a:xfrm flipV="1">
            <a:off x="1620461" y="5905500"/>
            <a:ext cx="962654" cy="255359"/>
          </a:xfrm>
          <a:prstGeom prst="line">
            <a:avLst/>
          </a:prstGeom>
          <a:ln w="2540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1E8FDE03-3B8C-1EF6-D884-1417B463F88E}"/>
              </a:ext>
            </a:extLst>
          </p:cNvPr>
          <p:cNvCxnSpPr/>
          <p:nvPr/>
        </p:nvCxnSpPr>
        <p:spPr>
          <a:xfrm flipV="1">
            <a:off x="3316255" y="5507488"/>
            <a:ext cx="644426" cy="170945"/>
          </a:xfrm>
          <a:prstGeom prst="line">
            <a:avLst/>
          </a:prstGeom>
          <a:ln w="2540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DD61EAD0-1BE0-7D9D-4ADD-244D161B5877}"/>
              </a:ext>
            </a:extLst>
          </p:cNvPr>
          <p:cNvCxnSpPr/>
          <p:nvPr/>
        </p:nvCxnSpPr>
        <p:spPr>
          <a:xfrm flipV="1">
            <a:off x="4476975" y="4720532"/>
            <a:ext cx="1386133" cy="638150"/>
          </a:xfrm>
          <a:prstGeom prst="line">
            <a:avLst/>
          </a:prstGeom>
          <a:ln w="2540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5C83331-FE7D-0A89-B748-5DE0B0FCFA7E}"/>
              </a:ext>
            </a:extLst>
          </p:cNvPr>
          <p:cNvSpPr txBox="1"/>
          <p:nvPr/>
        </p:nvSpPr>
        <p:spPr>
          <a:xfrm>
            <a:off x="5457119" y="4752207"/>
            <a:ext cx="120577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100" dirty="0">
                <a:latin typeface="Roboto Slab" pitchFamily="2" charset="0"/>
                <a:ea typeface="Roboto Slab" pitchFamily="2" charset="0"/>
              </a:rPr>
              <a:t>Zorgloket</a:t>
            </a:r>
          </a:p>
          <a:p>
            <a:pPr algn="ctr"/>
            <a:r>
              <a:rPr lang="nl-NL" sz="800" dirty="0">
                <a:latin typeface="Roboto Slab" pitchFamily="2" charset="0"/>
                <a:ea typeface="Roboto Slab" pitchFamily="2" charset="0"/>
              </a:rPr>
              <a:t>zorg@destadskerk.nl</a:t>
            </a:r>
          </a:p>
          <a:p>
            <a:pPr algn="ctr"/>
            <a:endParaRPr lang="nl-NL" sz="800" i="1" dirty="0">
              <a:latin typeface="Roboto Slab" pitchFamily="2" charset="0"/>
              <a:ea typeface="Roboto Slab" pitchFamily="2" charset="0"/>
            </a:endParaRPr>
          </a:p>
          <a:p>
            <a:pPr algn="ctr"/>
            <a:r>
              <a:rPr lang="nl-NL" sz="800" i="1" dirty="0">
                <a:latin typeface="Roboto Slab" pitchFamily="2" charset="0"/>
                <a:ea typeface="Roboto Slab" pitchFamily="2" charset="0"/>
              </a:rPr>
              <a:t>Annemieke de Jong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7577D6C-C16C-65E9-09FF-86B6BE496600}"/>
              </a:ext>
            </a:extLst>
          </p:cNvPr>
          <p:cNvGrpSpPr/>
          <p:nvPr/>
        </p:nvGrpSpPr>
        <p:grpSpPr>
          <a:xfrm>
            <a:off x="7390817" y="3274956"/>
            <a:ext cx="918842" cy="1020204"/>
            <a:chOff x="6865846" y="3220340"/>
            <a:chExt cx="918842" cy="1020204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49AC6F81-28E6-FDEF-36E5-B5B724B5EA7E}"/>
                </a:ext>
              </a:extLst>
            </p:cNvPr>
            <p:cNvSpPr txBox="1"/>
            <p:nvPr/>
          </p:nvSpPr>
          <p:spPr>
            <a:xfrm>
              <a:off x="6865846" y="3855823"/>
              <a:ext cx="918842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100" dirty="0">
                  <a:latin typeface="Roboto Slab" pitchFamily="2" charset="0"/>
                  <a:ea typeface="Roboto Slab" pitchFamily="2" charset="0"/>
                </a:rPr>
                <a:t>Intake</a:t>
              </a:r>
            </a:p>
            <a:p>
              <a:pPr algn="ctr"/>
              <a:r>
                <a:rPr lang="nl-NL" sz="800" i="1" dirty="0">
                  <a:latin typeface="Roboto Slab" pitchFamily="2" charset="0"/>
                  <a:ea typeface="Roboto Slab" pitchFamily="2" charset="0"/>
                </a:rPr>
                <a:t>Ben </a:t>
              </a:r>
              <a:r>
                <a:rPr lang="nl-NL" sz="800" i="1" dirty="0" err="1">
                  <a:latin typeface="Roboto Slab" pitchFamily="2" charset="0"/>
                  <a:ea typeface="Roboto Slab" pitchFamily="2" charset="0"/>
                </a:rPr>
                <a:t>Mooibroek</a:t>
              </a:r>
              <a:endParaRPr lang="nl-NL" sz="1100" i="1" dirty="0">
                <a:latin typeface="Roboto Slab" pitchFamily="2" charset="0"/>
                <a:ea typeface="Roboto Slab" pitchFamily="2" charset="0"/>
              </a:endParaRPr>
            </a:p>
          </p:txBody>
        </p:sp>
        <p:pic>
          <p:nvPicPr>
            <p:cNvPr id="23" name="Picture 2" descr="job interview icon, meeting icon, recruitment icon, teamwork icon,  communication icon, dialogue icon, discuss icon, talk icon">
              <a:extLst>
                <a:ext uri="{FF2B5EF4-FFF2-40B4-BE49-F238E27FC236}">
                  <a16:creationId xmlns:a16="http://schemas.microsoft.com/office/drawing/2014/main" id="{ADD55248-ED89-A11D-BC2D-602A65A473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6725" y="3220340"/>
              <a:ext cx="617081" cy="6170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0" name="Oval 99">
            <a:extLst>
              <a:ext uri="{FF2B5EF4-FFF2-40B4-BE49-F238E27FC236}">
                <a16:creationId xmlns:a16="http://schemas.microsoft.com/office/drawing/2014/main" id="{AB4A30EB-D3CE-6B64-7F16-E282630B384C}"/>
              </a:ext>
            </a:extLst>
          </p:cNvPr>
          <p:cNvSpPr>
            <a:spLocks noChangeAspect="1"/>
          </p:cNvSpPr>
          <p:nvPr/>
        </p:nvSpPr>
        <p:spPr>
          <a:xfrm>
            <a:off x="10708416" y="2876832"/>
            <a:ext cx="90000" cy="9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1C12B2B9-6066-C41A-3A4D-B208B20B2588}"/>
              </a:ext>
            </a:extLst>
          </p:cNvPr>
          <p:cNvCxnSpPr/>
          <p:nvPr/>
        </p:nvCxnSpPr>
        <p:spPr>
          <a:xfrm>
            <a:off x="10150575" y="1202548"/>
            <a:ext cx="0" cy="190948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0" descr="Enkele wegwijzer | Gratis Iconen">
            <a:extLst>
              <a:ext uri="{FF2B5EF4-FFF2-40B4-BE49-F238E27FC236}">
                <a16:creationId xmlns:a16="http://schemas.microsoft.com/office/drawing/2014/main" id="{48677E44-69E2-03D0-D1E2-AD830E7A06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10009" y="5820260"/>
            <a:ext cx="295601" cy="29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A8860B9-5ECF-6389-5757-9C31818FBB9C}"/>
              </a:ext>
            </a:extLst>
          </p:cNvPr>
          <p:cNvSpPr txBox="1"/>
          <p:nvPr/>
        </p:nvSpPr>
        <p:spPr>
          <a:xfrm>
            <a:off x="6151002" y="1427633"/>
            <a:ext cx="2148665" cy="12157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700" b="1" dirty="0">
                <a:solidFill>
                  <a:schemeClr val="accent5">
                    <a:lumMod val="75000"/>
                  </a:schemeClr>
                </a:solidFill>
                <a:latin typeface="Roboto Slab" pitchFamily="2" charset="0"/>
                <a:ea typeface="Roboto Slab" pitchFamily="2" charset="0"/>
              </a:rPr>
              <a:t>VOORBEELDEN</a:t>
            </a:r>
          </a:p>
          <a:p>
            <a:endParaRPr lang="en-US" sz="700" dirty="0">
              <a:solidFill>
                <a:schemeClr val="accent5">
                  <a:lumMod val="75000"/>
                </a:schemeClr>
              </a:solidFill>
              <a:latin typeface="Roboto Slab" pitchFamily="2" charset="0"/>
              <a:ea typeface="Roboto Slab" pitchFamily="2" charset="0"/>
            </a:endParaRPr>
          </a:p>
          <a:p>
            <a:pPr marL="90488" indent="-90488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l-NL" sz="700" dirty="0">
                <a:solidFill>
                  <a:schemeClr val="accent5">
                    <a:lumMod val="75000"/>
                  </a:schemeClr>
                </a:solidFill>
                <a:latin typeface="Roboto Slab" pitchFamily="2" charset="0"/>
                <a:ea typeface="Roboto Slab" pitchFamily="2" charset="0"/>
              </a:rPr>
              <a:t>Psychologische Hulp</a:t>
            </a:r>
          </a:p>
          <a:p>
            <a:pPr marL="90488" indent="-90488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l-NL" sz="700" dirty="0">
                <a:solidFill>
                  <a:schemeClr val="accent5">
                    <a:lumMod val="75000"/>
                  </a:schemeClr>
                </a:solidFill>
                <a:latin typeface="Roboto Slab" pitchFamily="2" charset="0"/>
                <a:ea typeface="Roboto Slab" pitchFamily="2" charset="0"/>
              </a:rPr>
              <a:t>Relatietherapie</a:t>
            </a:r>
          </a:p>
          <a:p>
            <a:pPr marL="90488" indent="-90488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l-NL" sz="700" dirty="0">
                <a:solidFill>
                  <a:schemeClr val="accent5">
                    <a:lumMod val="75000"/>
                  </a:schemeClr>
                </a:solidFill>
                <a:latin typeface="Roboto Slab" pitchFamily="2" charset="0"/>
                <a:ea typeface="Roboto Slab" pitchFamily="2" charset="0"/>
              </a:rPr>
              <a:t>Verslavingszorg</a:t>
            </a:r>
            <a:endParaRPr lang="en-US" sz="700" dirty="0">
              <a:solidFill>
                <a:schemeClr val="accent5">
                  <a:lumMod val="75000"/>
                </a:schemeClr>
              </a:solidFill>
              <a:latin typeface="Roboto Slab" pitchFamily="2" charset="0"/>
              <a:ea typeface="Roboto Slab" pitchFamily="2" charset="0"/>
            </a:endParaRPr>
          </a:p>
          <a:p>
            <a:pPr marL="90488" indent="-90488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700" dirty="0" err="1">
                <a:solidFill>
                  <a:schemeClr val="accent5">
                    <a:lumMod val="75000"/>
                  </a:schemeClr>
                </a:solidFill>
                <a:latin typeface="Roboto Slab" pitchFamily="2" charset="0"/>
                <a:ea typeface="Roboto Slab" pitchFamily="2" charset="0"/>
              </a:rPr>
              <a:t>Financiële</a:t>
            </a:r>
            <a:r>
              <a:rPr lang="en-US" sz="700" dirty="0">
                <a:solidFill>
                  <a:schemeClr val="accent5">
                    <a:lumMod val="75000"/>
                  </a:schemeClr>
                </a:solidFill>
                <a:latin typeface="Roboto Slab" pitchFamily="2" charset="0"/>
                <a:ea typeface="Roboto Slab" pitchFamily="2" charset="0"/>
              </a:rPr>
              <a:t> </a:t>
            </a:r>
            <a:r>
              <a:rPr lang="en-US" sz="700" dirty="0" err="1">
                <a:solidFill>
                  <a:schemeClr val="accent5">
                    <a:lumMod val="75000"/>
                  </a:schemeClr>
                </a:solidFill>
                <a:latin typeface="Roboto Slab" pitchFamily="2" charset="0"/>
                <a:ea typeface="Roboto Slab" pitchFamily="2" charset="0"/>
              </a:rPr>
              <a:t>Hulp</a:t>
            </a:r>
            <a:r>
              <a:rPr lang="en-US" sz="700" dirty="0">
                <a:solidFill>
                  <a:schemeClr val="accent5">
                    <a:lumMod val="75000"/>
                  </a:schemeClr>
                </a:solidFill>
                <a:latin typeface="Roboto Slab" pitchFamily="2" charset="0"/>
                <a:ea typeface="Roboto Slab" pitchFamily="2" charset="0"/>
              </a:rPr>
              <a:t> | www.schuldhulpmaatje.nl</a:t>
            </a:r>
          </a:p>
          <a:p>
            <a:endParaRPr lang="nl-NL" sz="700" dirty="0">
              <a:solidFill>
                <a:schemeClr val="accent5">
                  <a:lumMod val="75000"/>
                </a:schemeClr>
              </a:solidFill>
              <a:latin typeface="Roboto Slab" pitchFamily="2" charset="0"/>
              <a:ea typeface="Roboto Slab" pitchFamily="2" charset="0"/>
            </a:endParaRPr>
          </a:p>
          <a:p>
            <a:endParaRPr lang="nl-NL" sz="700" dirty="0">
              <a:solidFill>
                <a:schemeClr val="accent5">
                  <a:lumMod val="75000"/>
                </a:schemeClr>
              </a:solidFill>
              <a:latin typeface="Roboto Slab" pitchFamily="2" charset="0"/>
              <a:ea typeface="Roboto Slab" pitchFamily="2" charset="0"/>
            </a:endParaRPr>
          </a:p>
          <a:p>
            <a:endParaRPr lang="en-US" sz="700" dirty="0">
              <a:solidFill>
                <a:schemeClr val="accent5">
                  <a:lumMod val="75000"/>
                </a:schemeClr>
              </a:solidFill>
              <a:latin typeface="Roboto Slab" pitchFamily="2" charset="0"/>
              <a:ea typeface="Roboto Slab" pitchFamily="2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2C59D03-1260-4EA8-709E-3108468E60C5}"/>
              </a:ext>
            </a:extLst>
          </p:cNvPr>
          <p:cNvSpPr txBox="1"/>
          <p:nvPr/>
        </p:nvSpPr>
        <p:spPr>
          <a:xfrm>
            <a:off x="10338069" y="4612116"/>
            <a:ext cx="1027845" cy="5078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nl-NL" sz="900" b="1" dirty="0">
                <a:solidFill>
                  <a:schemeClr val="accent6">
                    <a:lumMod val="50000"/>
                  </a:schemeClr>
                </a:solidFill>
                <a:latin typeface="Roboto Slab" pitchFamily="2" charset="0"/>
                <a:ea typeface="Roboto Slab" pitchFamily="2" charset="0"/>
              </a:rPr>
              <a:t>Pastor </a:t>
            </a:r>
          </a:p>
          <a:p>
            <a:pPr algn="ctr"/>
            <a:r>
              <a:rPr lang="nl-NL" sz="900" b="1" dirty="0">
                <a:solidFill>
                  <a:schemeClr val="accent6">
                    <a:lumMod val="50000"/>
                  </a:schemeClr>
                </a:solidFill>
                <a:latin typeface="Roboto Slab" pitchFamily="2" charset="0"/>
                <a:ea typeface="Roboto Slab" pitchFamily="2" charset="0"/>
              </a:rPr>
              <a:t>Gemeenteleven</a:t>
            </a:r>
          </a:p>
          <a:p>
            <a:pPr algn="ctr"/>
            <a:r>
              <a:rPr lang="nl-NL" sz="900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  <a:t>Alice Kremer</a:t>
            </a:r>
            <a:endParaRPr lang="en-US" sz="900" dirty="0">
              <a:solidFill>
                <a:schemeClr val="bg1"/>
              </a:solidFill>
              <a:latin typeface="Roboto Slab" pitchFamily="2" charset="0"/>
              <a:ea typeface="Roboto Slab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4BCEC79B-8163-643F-5EF9-3EF5A443FB34}"/>
              </a:ext>
            </a:extLst>
          </p:cNvPr>
          <p:cNvSpPr txBox="1"/>
          <p:nvPr/>
        </p:nvSpPr>
        <p:spPr>
          <a:xfrm>
            <a:off x="9147167" y="5406319"/>
            <a:ext cx="851515" cy="5078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nl-NL" sz="900" b="1" dirty="0">
                <a:solidFill>
                  <a:schemeClr val="accent6">
                    <a:lumMod val="50000"/>
                  </a:schemeClr>
                </a:solidFill>
                <a:latin typeface="Roboto Slab" pitchFamily="2" charset="0"/>
                <a:ea typeface="Roboto Slab" pitchFamily="2" charset="0"/>
              </a:rPr>
              <a:t>Hoofd Zorg</a:t>
            </a:r>
          </a:p>
          <a:p>
            <a:pPr algn="ctr"/>
            <a:r>
              <a:rPr lang="nl-NL" sz="900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  <a:t>Annemieke </a:t>
            </a:r>
          </a:p>
          <a:p>
            <a:pPr algn="ctr"/>
            <a:r>
              <a:rPr lang="nl-NL" sz="900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  <a:t>de Jong</a:t>
            </a:r>
            <a:endParaRPr lang="en-US" sz="900" dirty="0">
              <a:solidFill>
                <a:schemeClr val="bg1"/>
              </a:solidFill>
              <a:latin typeface="Roboto Slab" pitchFamily="2" charset="0"/>
              <a:ea typeface="Roboto Slab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B685D6F5-3AE9-D3CC-9000-676E40114041}"/>
              </a:ext>
            </a:extLst>
          </p:cNvPr>
          <p:cNvSpPr txBox="1"/>
          <p:nvPr/>
        </p:nvSpPr>
        <p:spPr>
          <a:xfrm>
            <a:off x="10314266" y="5784255"/>
            <a:ext cx="620684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nl-NL" sz="900" b="1" dirty="0">
                <a:solidFill>
                  <a:schemeClr val="accent6">
                    <a:lumMod val="50000"/>
                  </a:schemeClr>
                </a:solidFill>
                <a:latin typeface="Roboto Slab" pitchFamily="2" charset="0"/>
                <a:ea typeface="Roboto Slab" pitchFamily="2" charset="0"/>
              </a:rPr>
              <a:t>Herders</a:t>
            </a: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04E84DDB-F4E2-3F35-DB0C-713CE0C5F107}"/>
              </a:ext>
            </a:extLst>
          </p:cNvPr>
          <p:cNvSpPr/>
          <p:nvPr/>
        </p:nvSpPr>
        <p:spPr>
          <a:xfrm>
            <a:off x="8191500" y="2933700"/>
            <a:ext cx="638175" cy="590550"/>
          </a:xfrm>
          <a:custGeom>
            <a:avLst/>
            <a:gdLst>
              <a:gd name="connsiteX0" fmla="*/ 0 w 638175"/>
              <a:gd name="connsiteY0" fmla="*/ 590550 h 590550"/>
              <a:gd name="connsiteX1" fmla="*/ 638175 w 638175"/>
              <a:gd name="connsiteY1" fmla="*/ 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38175" h="590550">
                <a:moveTo>
                  <a:pt x="0" y="590550"/>
                </a:moveTo>
                <a:lnTo>
                  <a:pt x="638175" y="0"/>
                </a:lnTo>
              </a:path>
            </a:pathLst>
          </a:cu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0D97AD0A-E0E0-7445-0F5E-AF392A58BCC3}"/>
              </a:ext>
            </a:extLst>
          </p:cNvPr>
          <p:cNvSpPr/>
          <p:nvPr/>
        </p:nvSpPr>
        <p:spPr>
          <a:xfrm>
            <a:off x="8355493" y="2943225"/>
            <a:ext cx="1293331" cy="449215"/>
          </a:xfrm>
          <a:custGeom>
            <a:avLst/>
            <a:gdLst>
              <a:gd name="connsiteX0" fmla="*/ 0 w 1314450"/>
              <a:gd name="connsiteY0" fmla="*/ 428625 h 449215"/>
              <a:gd name="connsiteX1" fmla="*/ 600075 w 1314450"/>
              <a:gd name="connsiteY1" fmla="*/ 400050 h 449215"/>
              <a:gd name="connsiteX2" fmla="*/ 1314450 w 1314450"/>
              <a:gd name="connsiteY2" fmla="*/ 0 h 449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4450" h="449215">
                <a:moveTo>
                  <a:pt x="0" y="428625"/>
                </a:moveTo>
                <a:cubicBezTo>
                  <a:pt x="190500" y="450056"/>
                  <a:pt x="381000" y="471488"/>
                  <a:pt x="600075" y="400050"/>
                </a:cubicBezTo>
                <a:cubicBezTo>
                  <a:pt x="819150" y="328612"/>
                  <a:pt x="1066800" y="164306"/>
                  <a:pt x="1314450" y="0"/>
                </a:cubicBezTo>
              </a:path>
            </a:pathLst>
          </a:cu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57C10C83-CB61-4A7E-1025-60083FCF4B00}"/>
              </a:ext>
            </a:extLst>
          </p:cNvPr>
          <p:cNvSpPr/>
          <p:nvPr/>
        </p:nvSpPr>
        <p:spPr>
          <a:xfrm>
            <a:off x="5867400" y="2628900"/>
            <a:ext cx="1609725" cy="1000125"/>
          </a:xfrm>
          <a:custGeom>
            <a:avLst/>
            <a:gdLst>
              <a:gd name="connsiteX0" fmla="*/ 1609725 w 1609725"/>
              <a:gd name="connsiteY0" fmla="*/ 1000125 h 1000125"/>
              <a:gd name="connsiteX1" fmla="*/ 295275 w 1609725"/>
              <a:gd name="connsiteY1" fmla="*/ 600075 h 1000125"/>
              <a:gd name="connsiteX2" fmla="*/ 0 w 1609725"/>
              <a:gd name="connsiteY2" fmla="*/ 0 h 100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9725" h="1000125">
                <a:moveTo>
                  <a:pt x="1609725" y="1000125"/>
                </a:moveTo>
                <a:cubicBezTo>
                  <a:pt x="1086643" y="883443"/>
                  <a:pt x="563562" y="766762"/>
                  <a:pt x="295275" y="600075"/>
                </a:cubicBezTo>
                <a:cubicBezTo>
                  <a:pt x="26987" y="433387"/>
                  <a:pt x="13493" y="216693"/>
                  <a:pt x="0" y="0"/>
                </a:cubicBezTo>
              </a:path>
            </a:pathLst>
          </a:custGeom>
          <a:noFill/>
          <a:ln w="12700">
            <a:solidFill>
              <a:schemeClr val="accent4"/>
            </a:solidFill>
            <a:prstDash val="dash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B9765DF-7392-A7AD-9549-F40C11D7AD03}"/>
              </a:ext>
            </a:extLst>
          </p:cNvPr>
          <p:cNvCxnSpPr/>
          <p:nvPr/>
        </p:nvCxnSpPr>
        <p:spPr>
          <a:xfrm>
            <a:off x="4715910" y="2999205"/>
            <a:ext cx="816062" cy="725283"/>
          </a:xfrm>
          <a:prstGeom prst="line">
            <a:avLst/>
          </a:prstGeom>
          <a:ln w="12700">
            <a:solidFill>
              <a:srgbClr val="7030A0">
                <a:alpha val="50000"/>
              </a:srgb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70">
            <a:extLst>
              <a:ext uri="{FF2B5EF4-FFF2-40B4-BE49-F238E27FC236}">
                <a16:creationId xmlns:a16="http://schemas.microsoft.com/office/drawing/2014/main" id="{CEAD3A63-C1CD-38F9-5904-85B16A5604FB}"/>
              </a:ext>
            </a:extLst>
          </p:cNvPr>
          <p:cNvGrpSpPr/>
          <p:nvPr/>
        </p:nvGrpSpPr>
        <p:grpSpPr>
          <a:xfrm>
            <a:off x="3126184" y="1292282"/>
            <a:ext cx="1861109" cy="1899726"/>
            <a:chOff x="3126184" y="1292282"/>
            <a:chExt cx="1861109" cy="1899726"/>
          </a:xfrm>
        </p:grpSpPr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4222E9DD-8B6F-5CD0-0E6B-EC8FE489363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126184" y="1330899"/>
              <a:ext cx="1861109" cy="1861109"/>
              <a:chOff x="6224514" y="4233617"/>
              <a:chExt cx="2077908" cy="2077908"/>
            </a:xfrm>
          </p:grpSpPr>
          <p:pic>
            <p:nvPicPr>
              <p:cNvPr id="76" name="Picture 75">
                <a:extLst>
                  <a:ext uri="{FF2B5EF4-FFF2-40B4-BE49-F238E27FC236}">
                    <a16:creationId xmlns:a16="http://schemas.microsoft.com/office/drawing/2014/main" id="{E41ED737-F11B-1824-5874-74E6B2D6AF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244039" y="4272974"/>
                <a:ext cx="2026762" cy="2026762"/>
              </a:xfrm>
              <a:prstGeom prst="rect">
                <a:avLst/>
              </a:prstGeom>
            </p:spPr>
          </p:pic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B286886D-0C21-1386-8146-BD090794507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224514" y="4233617"/>
                <a:ext cx="2077908" cy="2077908"/>
              </a:xfrm>
              <a:prstGeom prst="ellipse">
                <a:avLst/>
              </a:prstGeom>
              <a:solidFill>
                <a:schemeClr val="bg1">
                  <a:alpha val="8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87DC9646-AB37-F48F-5EE3-025EDCF881FE}"/>
                </a:ext>
              </a:extLst>
            </p:cNvPr>
            <p:cNvSpPr txBox="1"/>
            <p:nvPr/>
          </p:nvSpPr>
          <p:spPr>
            <a:xfrm>
              <a:off x="4130791" y="2274454"/>
              <a:ext cx="657552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900" dirty="0">
                  <a:latin typeface="Roboto Slab" pitchFamily="2" charset="0"/>
                  <a:ea typeface="Roboto Slab" pitchFamily="2" charset="0"/>
                </a:rPr>
                <a:t>Ministry</a:t>
              </a:r>
            </a:p>
            <a:p>
              <a:pPr algn="ctr"/>
              <a:endParaRPr lang="nl-NL" sz="900" dirty="0">
                <a:latin typeface="Roboto Slab" pitchFamily="2" charset="0"/>
                <a:ea typeface="Roboto Slab" pitchFamily="2" charset="0"/>
              </a:endParaRPr>
            </a:p>
            <a:p>
              <a:pPr algn="ctr"/>
              <a:endParaRPr lang="nl-NL" sz="900" dirty="0">
                <a:latin typeface="Roboto Slab" pitchFamily="2" charset="0"/>
                <a:ea typeface="Roboto Slab" pitchFamily="2" charset="0"/>
              </a:endParaRPr>
            </a:p>
            <a:p>
              <a:pPr algn="ctr"/>
              <a:r>
                <a:rPr lang="nl-NL" sz="600" i="1" dirty="0">
                  <a:latin typeface="Roboto Slab" pitchFamily="2" charset="0"/>
                  <a:ea typeface="Roboto Slab" pitchFamily="2" charset="0"/>
                </a:rPr>
                <a:t>Thomas Bos</a:t>
              </a:r>
              <a:endParaRPr lang="en-US" sz="600" i="1" dirty="0">
                <a:latin typeface="Roboto Slab" pitchFamily="2" charset="0"/>
                <a:ea typeface="Roboto Slab" pitchFamily="2" charset="0"/>
              </a:endParaRP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7C6E3A44-7C28-DF9E-CD13-CE0351072CC2}"/>
                </a:ext>
              </a:extLst>
            </p:cNvPr>
            <p:cNvSpPr txBox="1"/>
            <p:nvPr/>
          </p:nvSpPr>
          <p:spPr>
            <a:xfrm>
              <a:off x="3317819" y="2269518"/>
              <a:ext cx="821059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900" dirty="0">
                  <a:latin typeface="Roboto Slab" pitchFamily="2" charset="0"/>
                  <a:ea typeface="Roboto Slab" pitchFamily="2" charset="0"/>
                </a:rPr>
                <a:t>Cursussen</a:t>
              </a:r>
            </a:p>
            <a:p>
              <a:pPr algn="ctr"/>
              <a:endParaRPr lang="nl-NL" sz="900" dirty="0">
                <a:latin typeface="Roboto Slab" pitchFamily="2" charset="0"/>
                <a:ea typeface="Roboto Slab" pitchFamily="2" charset="0"/>
              </a:endParaRPr>
            </a:p>
            <a:p>
              <a:pPr algn="ctr"/>
              <a:endParaRPr lang="nl-NL" sz="900" dirty="0">
                <a:latin typeface="Roboto Slab" pitchFamily="2" charset="0"/>
                <a:ea typeface="Roboto Slab" pitchFamily="2" charset="0"/>
              </a:endParaRPr>
            </a:p>
            <a:p>
              <a:pPr algn="ctr"/>
              <a:r>
                <a:rPr lang="nl-NL" sz="600" i="1" dirty="0">
                  <a:latin typeface="Roboto Slab" pitchFamily="2" charset="0"/>
                  <a:ea typeface="Roboto Slab" pitchFamily="2" charset="0"/>
                </a:rPr>
                <a:t>Ben v/d Wetering</a:t>
              </a: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5C85695C-437F-F504-7104-5F7930827AD7}"/>
                </a:ext>
              </a:extLst>
            </p:cNvPr>
            <p:cNvSpPr txBox="1"/>
            <p:nvPr/>
          </p:nvSpPr>
          <p:spPr>
            <a:xfrm>
              <a:off x="3314337" y="1292282"/>
              <a:ext cx="1477606" cy="749958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11387038"/>
                </a:avLst>
              </a:prstTxWarp>
              <a:spAutoFit/>
            </a:bodyPr>
            <a:lstStyle/>
            <a:p>
              <a:pPr algn="ctr"/>
              <a:r>
                <a:rPr lang="nl-NL" sz="2400" spc="600" dirty="0">
                  <a:solidFill>
                    <a:schemeClr val="accent4"/>
                  </a:solidFill>
                  <a:latin typeface="Roboto Slab" pitchFamily="2" charset="0"/>
                  <a:ea typeface="Roboto Slab" pitchFamily="2" charset="0"/>
                </a:rPr>
                <a:t>Intern Beschikbaar</a:t>
              </a:r>
              <a:endParaRPr lang="en-US" sz="2400" spc="600" dirty="0">
                <a:solidFill>
                  <a:schemeClr val="accent4"/>
                </a:solidFill>
                <a:latin typeface="Roboto Slab" pitchFamily="2" charset="0"/>
                <a:ea typeface="Roboto Slab" pitchFamily="2" charset="0"/>
              </a:endParaRPr>
            </a:p>
          </p:txBody>
        </p:sp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B33CFCFD-BB39-3926-5329-33811F3753DF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38576" y="1677145"/>
              <a:ext cx="440909" cy="427394"/>
            </a:xfrm>
            <a:prstGeom prst="rect">
              <a:avLst/>
            </a:prstGeom>
          </p:spPr>
        </p:pic>
        <p:pic>
          <p:nvPicPr>
            <p:cNvPr id="1032" name="Picture 8" descr="Bible - Free cultures icons">
              <a:extLst>
                <a:ext uri="{FF2B5EF4-FFF2-40B4-BE49-F238E27FC236}">
                  <a16:creationId xmlns:a16="http://schemas.microsoft.com/office/drawing/2014/main" id="{333A5F9C-2962-B45A-F508-EE8FB32699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0848" y="1641876"/>
              <a:ext cx="575002" cy="5750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7" name="Freeform 66">
            <a:extLst>
              <a:ext uri="{FF2B5EF4-FFF2-40B4-BE49-F238E27FC236}">
                <a16:creationId xmlns:a16="http://schemas.microsoft.com/office/drawing/2014/main" id="{01C201A8-7EC3-AD5F-A422-22623E0766B2}"/>
              </a:ext>
            </a:extLst>
          </p:cNvPr>
          <p:cNvSpPr/>
          <p:nvPr/>
        </p:nvSpPr>
        <p:spPr>
          <a:xfrm>
            <a:off x="2741041" y="2066925"/>
            <a:ext cx="2764409" cy="3267075"/>
          </a:xfrm>
          <a:custGeom>
            <a:avLst/>
            <a:gdLst>
              <a:gd name="connsiteX0" fmla="*/ 1240409 w 2764409"/>
              <a:gd name="connsiteY0" fmla="*/ 3267075 h 3267075"/>
              <a:gd name="connsiteX1" fmla="*/ 907034 w 2764409"/>
              <a:gd name="connsiteY1" fmla="*/ 3038475 h 3267075"/>
              <a:gd name="connsiteX2" fmla="*/ 411734 w 2764409"/>
              <a:gd name="connsiteY2" fmla="*/ 2724150 h 3267075"/>
              <a:gd name="connsiteX3" fmla="*/ 145034 w 2764409"/>
              <a:gd name="connsiteY3" fmla="*/ 2571750 h 3267075"/>
              <a:gd name="connsiteX4" fmla="*/ 2159 w 2764409"/>
              <a:gd name="connsiteY4" fmla="*/ 2266950 h 3267075"/>
              <a:gd name="connsiteX5" fmla="*/ 68834 w 2764409"/>
              <a:gd name="connsiteY5" fmla="*/ 1990725 h 3267075"/>
              <a:gd name="connsiteX6" fmla="*/ 202184 w 2764409"/>
              <a:gd name="connsiteY6" fmla="*/ 1714500 h 3267075"/>
              <a:gd name="connsiteX7" fmla="*/ 297434 w 2764409"/>
              <a:gd name="connsiteY7" fmla="*/ 1228725 h 3267075"/>
              <a:gd name="connsiteX8" fmla="*/ 249809 w 2764409"/>
              <a:gd name="connsiteY8" fmla="*/ 990600 h 3267075"/>
              <a:gd name="connsiteX9" fmla="*/ 154559 w 2764409"/>
              <a:gd name="connsiteY9" fmla="*/ 714375 h 3267075"/>
              <a:gd name="connsiteX10" fmla="*/ 411734 w 2764409"/>
              <a:gd name="connsiteY10" fmla="*/ 504825 h 3267075"/>
              <a:gd name="connsiteX11" fmla="*/ 954659 w 2764409"/>
              <a:gd name="connsiteY11" fmla="*/ 457200 h 3267075"/>
              <a:gd name="connsiteX12" fmla="*/ 1583309 w 2764409"/>
              <a:gd name="connsiteY12" fmla="*/ 438150 h 3267075"/>
              <a:gd name="connsiteX13" fmla="*/ 1830959 w 2764409"/>
              <a:gd name="connsiteY13" fmla="*/ 428625 h 3267075"/>
              <a:gd name="connsiteX14" fmla="*/ 2107184 w 2764409"/>
              <a:gd name="connsiteY14" fmla="*/ 428625 h 3267075"/>
              <a:gd name="connsiteX15" fmla="*/ 2440559 w 2764409"/>
              <a:gd name="connsiteY15" fmla="*/ 161925 h 3267075"/>
              <a:gd name="connsiteX16" fmla="*/ 2764409 w 2764409"/>
              <a:gd name="connsiteY16" fmla="*/ 0 h 3267075"/>
              <a:gd name="connsiteX17" fmla="*/ 2764409 w 2764409"/>
              <a:gd name="connsiteY17" fmla="*/ 0 h 3267075"/>
              <a:gd name="connsiteX18" fmla="*/ 2764409 w 2764409"/>
              <a:gd name="connsiteY18" fmla="*/ 0 h 3267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764409" h="3267075">
                <a:moveTo>
                  <a:pt x="1240409" y="3267075"/>
                </a:moveTo>
                <a:cubicBezTo>
                  <a:pt x="1142778" y="3198019"/>
                  <a:pt x="1045147" y="3128963"/>
                  <a:pt x="907034" y="3038475"/>
                </a:cubicBezTo>
                <a:cubicBezTo>
                  <a:pt x="768921" y="2947987"/>
                  <a:pt x="538734" y="2801937"/>
                  <a:pt x="411734" y="2724150"/>
                </a:cubicBezTo>
                <a:cubicBezTo>
                  <a:pt x="284734" y="2646362"/>
                  <a:pt x="213296" y="2647950"/>
                  <a:pt x="145034" y="2571750"/>
                </a:cubicBezTo>
                <a:cubicBezTo>
                  <a:pt x="76772" y="2495550"/>
                  <a:pt x="14859" y="2363787"/>
                  <a:pt x="2159" y="2266950"/>
                </a:cubicBezTo>
                <a:cubicBezTo>
                  <a:pt x="-10541" y="2170112"/>
                  <a:pt x="35497" y="2082800"/>
                  <a:pt x="68834" y="1990725"/>
                </a:cubicBezTo>
                <a:cubicBezTo>
                  <a:pt x="102171" y="1898650"/>
                  <a:pt x="164084" y="1841500"/>
                  <a:pt x="202184" y="1714500"/>
                </a:cubicBezTo>
                <a:cubicBezTo>
                  <a:pt x="240284" y="1587500"/>
                  <a:pt x="289497" y="1349375"/>
                  <a:pt x="297434" y="1228725"/>
                </a:cubicBezTo>
                <a:cubicBezTo>
                  <a:pt x="305371" y="1108075"/>
                  <a:pt x="273621" y="1076325"/>
                  <a:pt x="249809" y="990600"/>
                </a:cubicBezTo>
                <a:cubicBezTo>
                  <a:pt x="225997" y="904875"/>
                  <a:pt x="127572" y="795337"/>
                  <a:pt x="154559" y="714375"/>
                </a:cubicBezTo>
                <a:cubicBezTo>
                  <a:pt x="181546" y="633413"/>
                  <a:pt x="278384" y="547687"/>
                  <a:pt x="411734" y="504825"/>
                </a:cubicBezTo>
                <a:cubicBezTo>
                  <a:pt x="545084" y="461963"/>
                  <a:pt x="759397" y="468312"/>
                  <a:pt x="954659" y="457200"/>
                </a:cubicBezTo>
                <a:cubicBezTo>
                  <a:pt x="1149921" y="446088"/>
                  <a:pt x="1583309" y="438150"/>
                  <a:pt x="1583309" y="438150"/>
                </a:cubicBezTo>
                <a:cubicBezTo>
                  <a:pt x="1729359" y="433388"/>
                  <a:pt x="1743647" y="430212"/>
                  <a:pt x="1830959" y="428625"/>
                </a:cubicBezTo>
                <a:cubicBezTo>
                  <a:pt x="1918271" y="427038"/>
                  <a:pt x="2005584" y="473075"/>
                  <a:pt x="2107184" y="428625"/>
                </a:cubicBezTo>
                <a:cubicBezTo>
                  <a:pt x="2208784" y="384175"/>
                  <a:pt x="2331022" y="233362"/>
                  <a:pt x="2440559" y="161925"/>
                </a:cubicBezTo>
                <a:cubicBezTo>
                  <a:pt x="2550097" y="90487"/>
                  <a:pt x="2764409" y="0"/>
                  <a:pt x="2764409" y="0"/>
                </a:cubicBezTo>
                <a:lnTo>
                  <a:pt x="2764409" y="0"/>
                </a:lnTo>
                <a:lnTo>
                  <a:pt x="2764409" y="0"/>
                </a:lnTo>
              </a:path>
            </a:pathLst>
          </a:custGeom>
          <a:noFill/>
          <a:ln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06B5A38E-EDA6-8503-A6B1-FFB61E28F36C}"/>
              </a:ext>
            </a:extLst>
          </p:cNvPr>
          <p:cNvSpPr>
            <a:spLocks noChangeAspect="1"/>
          </p:cNvSpPr>
          <p:nvPr/>
        </p:nvSpPr>
        <p:spPr>
          <a:xfrm>
            <a:off x="2823103" y="3946499"/>
            <a:ext cx="54000" cy="54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CAD2FF4C-55EA-9DE2-F9AB-116D4B7DD258}"/>
              </a:ext>
            </a:extLst>
          </p:cNvPr>
          <p:cNvSpPr>
            <a:spLocks noChangeAspect="1"/>
          </p:cNvSpPr>
          <p:nvPr/>
        </p:nvSpPr>
        <p:spPr>
          <a:xfrm>
            <a:off x="2792319" y="4521401"/>
            <a:ext cx="54000" cy="54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DCB1C762-D516-13E3-5C61-89BC8A30CFED}"/>
              </a:ext>
            </a:extLst>
          </p:cNvPr>
          <p:cNvSpPr>
            <a:spLocks noChangeAspect="1"/>
          </p:cNvSpPr>
          <p:nvPr/>
        </p:nvSpPr>
        <p:spPr>
          <a:xfrm>
            <a:off x="3173323" y="4793221"/>
            <a:ext cx="54000" cy="54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D6FDAD9A-BD43-055A-89B1-60DDC08C5E37}"/>
              </a:ext>
            </a:extLst>
          </p:cNvPr>
          <p:cNvSpPr>
            <a:spLocks noChangeAspect="1"/>
          </p:cNvSpPr>
          <p:nvPr/>
        </p:nvSpPr>
        <p:spPr>
          <a:xfrm>
            <a:off x="3577644" y="5051062"/>
            <a:ext cx="54000" cy="54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0B07B9FE-65DD-8449-3280-027B7E8D9F59}"/>
              </a:ext>
            </a:extLst>
          </p:cNvPr>
          <p:cNvSpPr>
            <a:spLocks noChangeAspect="1"/>
          </p:cNvSpPr>
          <p:nvPr/>
        </p:nvSpPr>
        <p:spPr>
          <a:xfrm>
            <a:off x="3741423" y="2498651"/>
            <a:ext cx="54000" cy="54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0E1A7C16-3E96-AE31-FD8B-9274D7E1E5E4}"/>
              </a:ext>
            </a:extLst>
          </p:cNvPr>
          <p:cNvSpPr>
            <a:spLocks noChangeAspect="1"/>
          </p:cNvSpPr>
          <p:nvPr/>
        </p:nvSpPr>
        <p:spPr>
          <a:xfrm>
            <a:off x="4443331" y="2476111"/>
            <a:ext cx="54000" cy="54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055C89EA-DBE1-5B38-498F-8166EEC34D73}"/>
              </a:ext>
            </a:extLst>
          </p:cNvPr>
          <p:cNvSpPr>
            <a:spLocks noChangeAspect="1"/>
          </p:cNvSpPr>
          <p:nvPr/>
        </p:nvSpPr>
        <p:spPr>
          <a:xfrm>
            <a:off x="5479079" y="2048580"/>
            <a:ext cx="54000" cy="54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E8C9553E-CF5A-F38A-6A1E-68003BBC4C75}"/>
              </a:ext>
            </a:extLst>
          </p:cNvPr>
          <p:cNvSpPr>
            <a:spLocks noChangeAspect="1"/>
          </p:cNvSpPr>
          <p:nvPr/>
        </p:nvSpPr>
        <p:spPr>
          <a:xfrm>
            <a:off x="5525018" y="3716538"/>
            <a:ext cx="54000" cy="54000"/>
          </a:xfrm>
          <a:prstGeom prst="ellipse">
            <a:avLst/>
          </a:prstGeom>
          <a:solidFill>
            <a:srgbClr val="7030A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ass - Free nature icons">
            <a:extLst>
              <a:ext uri="{FF2B5EF4-FFF2-40B4-BE49-F238E27FC236}">
                <a16:creationId xmlns:a16="http://schemas.microsoft.com/office/drawing/2014/main" id="{1CE0F821-C6CD-1E36-BA30-DC79D18E04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5071" b="23668"/>
          <a:stretch/>
        </p:blipFill>
        <p:spPr bwMode="auto">
          <a:xfrm>
            <a:off x="6588097" y="2953222"/>
            <a:ext cx="304170" cy="155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86" descr="Grass - Free nature icons">
            <a:extLst>
              <a:ext uri="{FF2B5EF4-FFF2-40B4-BE49-F238E27FC236}">
                <a16:creationId xmlns:a16="http://schemas.microsoft.com/office/drawing/2014/main" id="{FCFF50B3-0932-209B-E91A-D9C4EADDDF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5071" b="23668"/>
          <a:stretch/>
        </p:blipFill>
        <p:spPr bwMode="auto">
          <a:xfrm>
            <a:off x="5196964" y="2770614"/>
            <a:ext cx="304170" cy="155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87" descr="Grass - Free nature icons">
            <a:extLst>
              <a:ext uri="{FF2B5EF4-FFF2-40B4-BE49-F238E27FC236}">
                <a16:creationId xmlns:a16="http://schemas.microsoft.com/office/drawing/2014/main" id="{88D23AD2-8584-1D16-63E3-EA06D578F0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5071" b="23668"/>
          <a:stretch/>
        </p:blipFill>
        <p:spPr bwMode="auto">
          <a:xfrm>
            <a:off x="6934107" y="4763828"/>
            <a:ext cx="304170" cy="155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89" descr="Grass - Free nature icons">
            <a:extLst>
              <a:ext uri="{FF2B5EF4-FFF2-40B4-BE49-F238E27FC236}">
                <a16:creationId xmlns:a16="http://schemas.microsoft.com/office/drawing/2014/main" id="{55C03337-6F49-35D7-4D43-B805A78740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5071" b="23668"/>
          <a:stretch/>
        </p:blipFill>
        <p:spPr bwMode="auto">
          <a:xfrm>
            <a:off x="4786299" y="3634071"/>
            <a:ext cx="304170" cy="155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93" descr="Grass - Free nature icons">
            <a:extLst>
              <a:ext uri="{FF2B5EF4-FFF2-40B4-BE49-F238E27FC236}">
                <a16:creationId xmlns:a16="http://schemas.microsoft.com/office/drawing/2014/main" id="{8A090C3C-5C2F-CD74-C616-13281F167E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5071" b="23668"/>
          <a:stretch/>
        </p:blipFill>
        <p:spPr bwMode="auto">
          <a:xfrm>
            <a:off x="6704968" y="3708530"/>
            <a:ext cx="304170" cy="155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4E6FFE7D-4D7E-9F7A-AC0E-3D28867AB11B}"/>
              </a:ext>
            </a:extLst>
          </p:cNvPr>
          <p:cNvGrpSpPr/>
          <p:nvPr/>
        </p:nvGrpSpPr>
        <p:grpSpPr>
          <a:xfrm>
            <a:off x="4893261" y="6513159"/>
            <a:ext cx="3276776" cy="184666"/>
            <a:chOff x="4893261" y="6513159"/>
            <a:chExt cx="3276776" cy="184666"/>
          </a:xfrm>
        </p:grpSpPr>
        <p:pic>
          <p:nvPicPr>
            <p:cNvPr id="95" name="Picture 94" descr="Grass - Free nature icons">
              <a:extLst>
                <a:ext uri="{FF2B5EF4-FFF2-40B4-BE49-F238E27FC236}">
                  <a16:creationId xmlns:a16="http://schemas.microsoft.com/office/drawing/2014/main" id="{0DE8A3BC-B012-CD1A-A86B-4155ED47C01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1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25071" b="23668"/>
            <a:stretch/>
          </p:blipFill>
          <p:spPr bwMode="auto">
            <a:xfrm>
              <a:off x="4893261" y="6513159"/>
              <a:ext cx="304170" cy="155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55FBCC52-1C21-6373-AAD2-AB5F5C68689D}"/>
                </a:ext>
              </a:extLst>
            </p:cNvPr>
            <p:cNvSpPr txBox="1"/>
            <p:nvPr/>
          </p:nvSpPr>
          <p:spPr>
            <a:xfrm>
              <a:off x="5130423" y="6513159"/>
              <a:ext cx="3039614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600" dirty="0">
                  <a:solidFill>
                    <a:schemeClr val="accent6"/>
                  </a:solidFill>
                  <a:latin typeface="Roboto Slab" pitchFamily="2" charset="0"/>
                  <a:ea typeface="Roboto Slab" pitchFamily="2" charset="0"/>
                </a:rPr>
                <a:t>= deelavonden rondom specifieke thematiek (bijv. rouw, verlies, huwelijk, etc.)</a:t>
              </a:r>
              <a:endParaRPr lang="en-US" sz="600" dirty="0">
                <a:solidFill>
                  <a:schemeClr val="accent6"/>
                </a:solidFill>
                <a:latin typeface="Roboto Slab" pitchFamily="2" charset="0"/>
                <a:ea typeface="Roboto Slab" pitchFamily="2" charset="0"/>
              </a:endParaRPr>
            </a:p>
          </p:txBody>
        </p:sp>
      </p:grpSp>
      <p:pic>
        <p:nvPicPr>
          <p:cNvPr id="106" name="Picture 105" descr="Grass - Free nature icons">
            <a:extLst>
              <a:ext uri="{FF2B5EF4-FFF2-40B4-BE49-F238E27FC236}">
                <a16:creationId xmlns:a16="http://schemas.microsoft.com/office/drawing/2014/main" id="{B748AC9B-A1D6-5B1C-2CFA-2E6DE9871A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5071" b="23668"/>
          <a:stretch/>
        </p:blipFill>
        <p:spPr bwMode="auto">
          <a:xfrm>
            <a:off x="7349110" y="2554642"/>
            <a:ext cx="304170" cy="155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7560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Breedbeeld</PresentationFormat>
  <Paragraphs>69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Core Mellow</vt:lpstr>
      <vt:lpstr>Roboto Slab</vt:lpstr>
      <vt:lpstr>Office Theme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Manuputtij</dc:creator>
  <cp:lastModifiedBy>Junus Manuputtij</cp:lastModifiedBy>
  <cp:revision>220</cp:revision>
  <dcterms:created xsi:type="dcterms:W3CDTF">2022-11-23T14:46:12Z</dcterms:created>
  <dcterms:modified xsi:type="dcterms:W3CDTF">2024-03-05T14:12:49Z</dcterms:modified>
</cp:coreProperties>
</file>